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완성 결과물을 먼저 시연한다. 오늘 두 시간 뒤 각자 손에 무엇이 남는지부터 보여 준다.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내 PC의 이미지는 남이 볼 수 없다는 개념을 잡아 준다.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마음에 안 들면 다시 지시하면 된다는 점을 시연으로 보여 준다.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anon 키는 공개용, service_role 키는 관리자용. 이 구분을 반드시 짚는다.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시험 신청 → 표에서 확인. 이 왕복을 반드시 전원이 해 본다.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서버 구축도 도메인 구매도 예산 집행도 없다는 점을 강조.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공고문에 준하는 대외 문서로 취급한다.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예시 사업계획서(마을교육공동체)를 배포한다. 7항 내부 검토 사항을 골라내는 것이 첫 단계다. 게시 전 결재선 확인을 반드시 안내한다.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질의응답으로 마무리한다.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오늘 여러분이 신청할 때 쓴 그 페이지를 직접 만든다고 알린다. 완성 견본이 이미 눈앞에 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결과물이 손에 남는다는 점을 반복해 강조한다.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프롬프트 3원칙은 오늘 내내 반복해서 돌아온다.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제품 이름보다 비유를 먼저 각인시킨다.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두 번째 단계가 오늘의 핵심임을 못 박는다.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한 단계 = 한 동작. 전원이 같은 화면이 된 것을 확인하고 넘어간다.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계획안은 내부 문서다. 그대로 옮기면 안내문이 되지 않는다는 점을 짚는다.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없는 내용을 만들어 내지 않게 하는 지시가 이 프롬프트의 목적이다.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BE9F5E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137160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spc="3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포천시 교육정책과 직무연수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5800" y="1965960"/>
            <a:ext cx="108200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바이브코딩을 활용한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85800" y="2514600"/>
            <a:ext cx="1082009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업무역량강화 연수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85800" y="3794760"/>
            <a:ext cx="108200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EBA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과제 — 이 연수를 소개하는 안내 페이지 만들기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85800" y="4617720"/>
            <a:ext cx="3840480" cy="0"/>
          </a:xfrm>
          <a:prstGeom prst="line">
            <a:avLst/>
          </a:prstGeom>
          <a:noFill/>
          <a:ln w="12700">
            <a:solidFill>
              <a:srgbClr val="BE9F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484632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2026. 7. 30.(목)  18:00 — 20:00  |  120분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5285232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 · 포천시청소년재단 인재육성실장 유중원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 — 사업 포스터 올리기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505456"/>
            <a:ext cx="548640" cy="548640"/>
          </a:xfrm>
          <a:prstGeom prst="ellipse">
            <a:avLst/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50545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08760" y="2432304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로그인 후 Choose images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508760" y="2816352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자료실의 연수 포스터 PNG 파일을 올립니다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3767328"/>
            <a:ext cx="548640" cy="548640"/>
          </a:xfrm>
          <a:prstGeom prst="ellipse">
            <a:avLst/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7673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08760" y="3694176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'Direct link' 복사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08760" y="4078224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https://i.postimg.cc/ 로 시작하는 주소를 메모장에 보관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85800" y="5029200"/>
            <a:ext cx="548640" cy="548640"/>
          </a:xfrm>
          <a:prstGeom prst="ellipse">
            <a:avLst/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5029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08760" y="495604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주소를 프롬프트에 넣습니다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508760" y="5340096"/>
            <a:ext cx="8961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4에서 페이지 맨 위 이미지로 사용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85800" y="5486400"/>
            <a:ext cx="10820095" cy="777240"/>
          </a:xfrm>
          <a:prstGeom prst="rect">
            <a:avLst/>
          </a:prstGeom>
          <a:solidFill>
            <a:srgbClr val="FBF4F3"/>
          </a:solidFill>
          <a:ln w="9525">
            <a:solidFill>
              <a:srgbClr val="E0C4C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05840" y="5486400"/>
            <a:ext cx="101800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428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주소를 아는 사람은 누구나 볼 수 있습니다. 아직 공고 전인 포스터나 시안은 올리지 않습니다.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② — 안내 홈페이지 만들기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요구사항을 숫자로 말합니다 · 20분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148840"/>
            <a:ext cx="6858000" cy="4023360"/>
          </a:xfrm>
          <a:prstGeom prst="rect">
            <a:avLst/>
          </a:prstGeom>
          <a:solidFill>
            <a:srgbClr val="0A1524"/>
          </a:solidFill>
          <a:ln w="12700">
            <a:solidFill>
              <a:srgbClr val="1C3B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27685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②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05256" y="2624328"/>
            <a:ext cx="6419088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위에서 정리한 내용으로 연수 안내 홈페이지를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index.html 파일 하나로 만들어줘.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HTML·CSS·JavaScript를 한 파일에 모두 넣을 것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맨 위 큰 제목 : 바이브코딩을 활용한 업무역량강화 연수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3. 제목 아래 이 포스터 이미지 : (PostImages 주소)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4. 그 아래 일시를 가장 크고 눈에 띄게 :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2026. 7. 30.(목) 18:00 ~ 20:00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5. 항목 순서는 위에서 정리한 순서 그대로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6. 준비물은 네모 칸 목록으로, 진행 순서는 표로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7. 휴대폰 화면 기준. 본문 18px 이상, 제목 28px 이상,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색은 차분한 남색 계열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8. 맨 아래에 '연수 신청하기' 버튼 1개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정리한 내용만 쓰고 새로운 문장을 지어내지 마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10. 설명은 빼고 전체 코드만 줘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09560" y="2148840"/>
            <a:ext cx="3596335" cy="192024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2377440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받은 코드는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183880" y="2743200"/>
            <a:ext cx="3047695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메모장에 붙여넣기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'index.html'로 저장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파일 형식은 '모든 파일'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더블클릭해서 확인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909560" y="4251960"/>
            <a:ext cx="3596335" cy="1920240"/>
          </a:xfrm>
          <a:prstGeom prst="rect">
            <a:avLst/>
          </a:prstGeom>
          <a:solidFill>
            <a:srgbClr val="132844"/>
          </a:solidFill>
          <a:ln w="9525">
            <a:solidFill>
              <a:srgbClr val="132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83880" y="4471416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완성되면 반드시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183880" y="4837176"/>
            <a:ext cx="304769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일시 · 준비물 · 진행 순서가 계획안 원문과 일치하는지 눈으로 대조합니다.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 — 접수 창구 만들기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SQL Editor에 붙여넣고 Run · 17분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148840"/>
            <a:ext cx="6858000" cy="4023360"/>
          </a:xfrm>
          <a:prstGeom prst="rect">
            <a:avLst/>
          </a:prstGeom>
          <a:solidFill>
            <a:srgbClr val="0A1524"/>
          </a:solidFill>
          <a:ln w="12700">
            <a:solidFill>
              <a:srgbClr val="1C3B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27685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SQL 접수 테이블 생성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05256" y="2624328"/>
            <a:ext cx="6419088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create table applications (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id bigint generated always as identity primary key,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org text,             -- 소속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name text not null,   -- 성함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phone text not null,  -- 연락처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memo text,            -- 문의 내용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created_at timestamptz default now()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);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alter table applications enable row level security;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create policy "anyone can apply" on applications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for insert to anon with check (true);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09560" y="2148840"/>
            <a:ext cx="3596335" cy="1481328"/>
          </a:xfrm>
          <a:prstGeom prst="rect">
            <a:avLst/>
          </a:prstGeom>
          <a:solidFill>
            <a:srgbClr val="F3F7F4"/>
          </a:solidFill>
          <a:ln w="9525">
            <a:solidFill>
              <a:srgbClr val="C6DA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2359152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6B4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신청서 넣기 — 허용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183880" y="2724912"/>
            <a:ext cx="30476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누구나 웹페이지에서 접수할 수 있습니다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909560" y="3794760"/>
            <a:ext cx="3596335" cy="1600200"/>
          </a:xfrm>
          <a:prstGeom prst="rect">
            <a:avLst/>
          </a:prstGeom>
          <a:solidFill>
            <a:srgbClr val="FBF4F3"/>
          </a:solidFill>
          <a:ln w="9525">
            <a:solidFill>
              <a:srgbClr val="E0C4C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83880" y="4005072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428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내역 조회 — 차단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183880" y="4370832"/>
            <a:ext cx="30476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읽기 정책을 만들지 않았기 때문입니다. 신청자 개인정보를 지키는 핵심 장치입니다.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909560" y="5532120"/>
            <a:ext cx="3596335" cy="640080"/>
          </a:xfrm>
          <a:prstGeom prst="rect">
            <a:avLst/>
          </a:prstGeom>
          <a:solidFill>
            <a:srgbClr val="132844"/>
          </a:solidFill>
          <a:ln w="9525">
            <a:solidFill>
              <a:srgbClr val="132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83880" y="5532120"/>
            <a:ext cx="3047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service_role 키는 어디에도 넣지 마십시오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③ — 참가 신청 접수 연결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신청한 내용이 표에 한 줄씩 쌓입니다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148840"/>
            <a:ext cx="6858000" cy="4023360"/>
          </a:xfrm>
          <a:prstGeom prst="rect">
            <a:avLst/>
          </a:prstGeom>
          <a:solidFill>
            <a:srgbClr val="0A1524"/>
          </a:solidFill>
          <a:ln w="12700">
            <a:solidFill>
              <a:srgbClr val="1C3B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27685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③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05256" y="2624328"/>
            <a:ext cx="6419088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맨 아래 '연수 신청하기' 버튼을 누르면 입력 칸이 열리고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Supabase에 저장되게 해줘.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CDN 방식 @supabase/supabase-js@2 사용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Project URL : (Supabase에서 복사한 주소)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anon key : (Supabase에서 복사한 anon public 키)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테이블 이름 : applications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컬럼 : org, name, phone, memo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org는 교육정책팀·교육협력팀·평생교육팀·청소년팀·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애지중지팀 중에서 고르는 펼침목록으로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연락처는 숫자만 받고 010-0000-0000 형태로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자동으로 하이픈을 넣어줘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수정된 전체 코드를 처음부터 끝까지 다시 줘.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09560" y="2148840"/>
            <a:ext cx="3596335" cy="402336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2395728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확인하는 방법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183880" y="2788920"/>
            <a:ext cx="304769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화면에서 시험 신청을 넣는다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홍길동 / 010-0000-0000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 Table Editor를 연다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방금 넣은 줄이 보이면 성공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183880" y="4892040"/>
            <a:ext cx="3047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여러분이 신청할 때 쓴 그 창구를 방금 만든 것입니다. 구조가 정확히 같습니다.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인터넷에 올리고, 지켜보게 하기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194560"/>
            <a:ext cx="5029200" cy="29260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4984" y="2432304"/>
            <a:ext cx="4370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게시하기 · Cloudflare Pages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14984" y="2907792"/>
            <a:ext cx="437083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index.html을 폴더(예: notice)에 담기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→ Workers &amp; Pages → Create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Pages → Upload assets 선택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프로젝트 이름 입력 (영문 소문자·하이픈)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폴더를 끌어다 놓고 Deploy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발급된 주소를 휴대폰에서 열어 확인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73952" y="2194560"/>
            <a:ext cx="5029200" cy="29260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03136" y="2432304"/>
            <a:ext cx="4370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지켜보기 · Uptime Robot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03136" y="2907792"/>
            <a:ext cx="43708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 → New monitor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HTTP(s) 선택 후 이름과 주소 입력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점검 주기 5분, 알림 메일 지정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저장하면 목록에 초록색(Up)으로 표시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5440680"/>
            <a:ext cx="108200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마감일에 페이지가 멈추면 곧바로 민원이 됩니다. 담당자가 아니라 시스템이 먼저 알아채도록 해 둡니다.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마무리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 전에 반드시 확인할 여덟 가지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만드는 데 20분, 잘못 올라간 한 줄은 되돌리기 어렵습니다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359152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359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234440" y="2286000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원문 대조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34440" y="2596896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일시·준비물·순서를 계획안과 한 항목씩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85800" y="3236976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2369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234440" y="3163824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미확정 사항 제외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34440" y="3474720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'예정'이 확정처럼 쓰이지 않았는지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4114800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234440" y="4041648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내부 정보 잔존 확인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34440" y="4352544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운영 원칙·대체 방안·예산·시설 사항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5800" y="4992624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49926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234440" y="4919472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문의처 표기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234440" y="5230368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부서 대표번호로. 개인 휴대전화는 금지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272784" y="2359152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72784" y="2359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21424" y="2286000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결재선 확인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821424" y="2596896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게시 전 팀장·과장 확인을 받는다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272784" y="3236976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72784" y="32369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821424" y="3163824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원본 문서 관리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821424" y="3474720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통째로 AI에 넣지 않는다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272784" y="4114800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72784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821424" y="4041648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관리자 키 보호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821424" y="4352544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service_role 키는 어디에도 넣지 않는다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272784" y="4992624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72784" y="49926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821424" y="4919472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종료 후 정리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821424" y="5230368"/>
            <a:ext cx="4681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페이지를 내리고 신청자 자료를 파기한다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응용 과제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이제 본인 사업계획서로 한 번 더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1~6을 그대로 반복하고, 소재만 바꿉니다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33172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26060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바꾸는 것은 두 가지뿐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78408" y="3108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소재를 사업계획서로, 판단 기준을 공고문 기준으로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98264" y="233172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90872" y="26060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프롬프트는 그대로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90872" y="3108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'계획안'을 '사업계획서'로만 바꿔 쓰면 됩니다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110728" y="233172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03336" y="26060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가장 크게 넣을 것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403336" y="3108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일시 대신 신청 마감일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85800" y="397764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78408" y="4251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공모·보조사업 공고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78408" y="475488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붙임파일 대신 링크 하나로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398264" y="397764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90872" y="4251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평생학습 강좌 수강신청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690872" y="475488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소개와 접수를 한 페이지에서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110728" y="3977640"/>
            <a:ext cx="3401568" cy="137160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03336" y="425196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행사 안내 · 위원 공모 · 의견 수렴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03336" y="475488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계획서가 있는 업무라면 어디든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BE9F5E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1234440"/>
            <a:ext cx="108200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막히는 것은 실패가 아닙니다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85800" y="2011680"/>
            <a:ext cx="108200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배우는 것의 절반은 ‘막혔을 때 물어보는 법’입니다.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2971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234440" y="2971800"/>
            <a:ext cx="102714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1D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F12 → Console 탭의 빨간 글씨를 통째로 복사해 AI에게 붙여넣고 물어본다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36301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234440" y="3630168"/>
            <a:ext cx="102714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1D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두 번 물어봐도 안 되면 옆자리 짝과 화면을 비교한다 (대개 한 글자가 빠져 있다)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85800" y="4288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③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234440" y="4288536"/>
            <a:ext cx="102714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1D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그래도 안 되면 손을 든다. 완성본 파일을 받아 다음 단계에 바로 합류한다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85800" y="5303520"/>
            <a:ext cx="3840480" cy="0"/>
          </a:xfrm>
          <a:prstGeom prst="line">
            <a:avLst/>
          </a:prstGeom>
          <a:noFill/>
          <a:ln w="12700">
            <a:solidFill>
              <a:srgbClr val="BE9F5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548640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포천시 교육정책과 직무연수  ·  강사 포천시청소년재단 인재육성실장 유중원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여는 이야기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만드는 것은 이 페이지입니다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5029200" cy="3200400"/>
          </a:xfrm>
          <a:prstGeom prst="rect">
            <a:avLst/>
          </a:prstGeom>
          <a:solidFill>
            <a:srgbClr val="FAFAF8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244144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지금까지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51560" y="27706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계획안 파일을 첨부해서 돌리기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51560" y="3383280"/>
            <a:ext cx="4297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파일을 열어야 내용을 알 수 있음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휴대폰에서 열리지 않거나 글씨가 깨짐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내부 운영 사항까지 그대로 딸려 감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참석 여부는 다시 따로 취합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73952" y="2148840"/>
            <a:ext cx="5029200" cy="3200400"/>
          </a:xfrm>
          <a:prstGeom prst="rect">
            <a:avLst/>
          </a:prstGeom>
          <a:solidFill>
            <a:srgbClr val="FFFFFF"/>
          </a:solidFill>
          <a:ln w="9525">
            <a:solidFill>
              <a:srgbClr val="BE9F5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39712" y="244144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만드는 것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39712" y="27706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링크 하나로 열리는 연수 안내 페이지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839712" y="3383280"/>
            <a:ext cx="4297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문자에 주소만 붙이면 바로 열림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준비물은 체크하며 확인, 순서는 표로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맨 아래 버튼 하나로 참가 신청 접수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내역은 표에 쌓이고 엑셀로 내려받기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861304" y="3520440"/>
            <a:ext cx="457200" cy="457200"/>
          </a:xfrm>
          <a:prstGeom prst="rightArrow">
            <a:avLst/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오늘의 목표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두 시간 뒤에 남는 것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85800" y="2286000"/>
            <a:ext cx="3401568" cy="306324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14984" y="260604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pPr indent="0" marL="0">
              <a:buNone/>
            </a:pPr>
            <a:r>
              <a:rPr lang="en-US" sz="18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개</a:t>
            </a:r>
            <a:endParaRPr lang="en-US" sz="6200" dirty="0"/>
          </a:p>
        </p:txBody>
      </p:sp>
      <p:sp>
        <p:nvSpPr>
          <p:cNvPr id="7" name="Text 5"/>
          <p:cNvSpPr/>
          <p:nvPr/>
        </p:nvSpPr>
        <p:spPr>
          <a:xfrm>
            <a:off x="1014984" y="37490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인터넷에 게시된</a:t>
            </a:r>
            <a:endParaRPr lang="en-US" sz="17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안내 페이지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14984" y="45720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종료 시점에 각자 주소를 갖는다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98264" y="2286000"/>
            <a:ext cx="3401568" cy="306324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27448" y="260604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pPr indent="0" marL="0">
              <a:buNone/>
            </a:pPr>
            <a:r>
              <a:rPr lang="en-US" sz="18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개</a:t>
            </a:r>
            <a:endParaRPr lang="en-US" sz="6200" dirty="0"/>
          </a:p>
        </p:txBody>
      </p:sp>
      <p:sp>
        <p:nvSpPr>
          <p:cNvPr id="11" name="Text 9"/>
          <p:cNvSpPr/>
          <p:nvPr/>
        </p:nvSpPr>
        <p:spPr>
          <a:xfrm>
            <a:off x="4727448" y="37490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참가 신청을 받는</a:t>
            </a:r>
            <a:endParaRPr lang="en-US" sz="17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온라인 접수 창구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727448" y="45720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내역은 표에 한 줄씩 쌓인다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110728" y="2286000"/>
            <a:ext cx="3401568" cy="3063240"/>
          </a:xfrm>
          <a:prstGeom prst="rect">
            <a:avLst/>
          </a:prstGeom>
          <a:solidFill>
            <a:srgbClr val="132844"/>
          </a:solidFill>
          <a:ln w="9525">
            <a:solidFill>
              <a:srgbClr val="13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9912" y="260604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</a:t>
            </a:r>
            <a:pPr indent="0" marL="0">
              <a:buNone/>
            </a:pPr>
            <a:r>
              <a:rPr lang="en-US" sz="180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줄</a:t>
            </a:r>
            <a:endParaRPr lang="en-US" sz="6200" dirty="0"/>
          </a:p>
        </p:txBody>
      </p:sp>
      <p:sp>
        <p:nvSpPr>
          <p:cNvPr id="15" name="Text 13"/>
          <p:cNvSpPr/>
          <p:nvPr/>
        </p:nvSpPr>
        <p:spPr>
          <a:xfrm>
            <a:off x="8439912" y="37490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직접 작성하는</a:t>
            </a:r>
            <a:endParaRPr lang="en-US" sz="17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코드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439912" y="45720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A9B6C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요구사항을 말로 설명하기만 한다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85800" y="562356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소재는 전원 같습니다 — 오늘 나눠 드린 「직무연수 계획안」 한 건으로 시작합니다.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바이브코딩이 무엇인가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2103120"/>
            <a:ext cx="108200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</a:t>
            </a:r>
            <a:pPr indent="0" marL="0">
              <a:buNone/>
            </a:pPr>
            <a:r>
              <a:rPr lang="en-US" sz="26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말로 설명해서</a:t>
            </a:r>
            <a:pPr indent="0" marL="0">
              <a:buNone/>
            </a:pPr>
            <a:r>
              <a:rPr lang="en-US" sz="2600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프로그램을 만드는 방식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85800" y="27432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우리가 하는 일은 코드를 쓰는 것이 아니라, 무엇이 필요한지 정확하게 설명하는 것입니다. 공문을 쓸 때 상대가 오해하지 않도록 문장을 다듬는 일과 같습니다.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85800" y="3794760"/>
            <a:ext cx="3401568" cy="17830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96696" y="4105656"/>
            <a:ext cx="402336" cy="402336"/>
          </a:xfrm>
          <a:prstGeom prst="ellipse">
            <a:avLst/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96696" y="4105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27048" y="4123944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숫자로 말하기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96696" y="4709160"/>
            <a:ext cx="27797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"크게" 대신 "28px 이상". "짧게" 대신 "30자 이내"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98264" y="3794760"/>
            <a:ext cx="3401568" cy="17830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105656"/>
            <a:ext cx="402336" cy="402336"/>
          </a:xfrm>
          <a:prstGeom prst="ellipse">
            <a:avLst/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9160" y="4105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239512" y="4123944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파일로 묶기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09160" y="4709160"/>
            <a:ext cx="27797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"index.html 파일 하나에 전부 넣어줘"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110728" y="3794760"/>
            <a:ext cx="3401568" cy="17830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21624" y="4105656"/>
            <a:ext cx="402336" cy="402336"/>
          </a:xfrm>
          <a:prstGeom prst="ellipse">
            <a:avLst/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21624" y="4105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951976" y="4123944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오류는 통째로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21624" y="4709160"/>
            <a:ext cx="27797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빨간 글씨를 요약하지 말고 그대로 붙여넣기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쓰는 네 가지 도구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전부 무료이고, 설치할 프로그램은 하나도 없습니다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240280"/>
            <a:ext cx="5303520" cy="157276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78408" y="2514600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508760" y="2478024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가게 자리와 간판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508760" y="2807208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PAGES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78408" y="3154680"/>
            <a:ext cx="4718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만든 파일을 인터넷에 올려 누구나 접속하는 주소를 만들어 줍니다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199632" y="2240280"/>
            <a:ext cx="5303520" cy="157276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92240" y="2514600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22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022592" y="2478024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창구 장부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022592" y="2807208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92240" y="3154680"/>
            <a:ext cx="4718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신청·문의가 들어오면 표에 한 줄씩 기록하고 보관합니다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85800" y="4050792"/>
            <a:ext cx="5303520" cy="157276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" y="4325112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8408" y="4325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508760" y="4288536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포스터 액자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508760" y="461772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78408" y="4965192"/>
            <a:ext cx="4718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포스터를 올려두고 붙일 수 있는 이미지 주소를 발급합니다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199632" y="4050792"/>
            <a:ext cx="5303520" cy="157276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92240" y="4325112"/>
            <a:ext cx="384048" cy="384048"/>
          </a:xfrm>
          <a:prstGeom prst="roundRect">
            <a:avLst>
              <a:gd name="adj" fmla="val 11905"/>
            </a:avLst>
          </a:prstGeom>
          <a:solidFill>
            <a:srgbClr val="132844"/>
          </a:solidFill>
          <a:ln w="12700">
            <a:solidFill>
              <a:srgbClr val="132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25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022592" y="4288536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야간 경비원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022592" y="461772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492240" y="4965192"/>
            <a:ext cx="4718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5분마다 페이지를 확인하고 열리지 않으면 메일을 보냅니다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566928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566928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078992"/>
            <a:ext cx="108200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계획안이 안내 페이지가 되기까지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85800" y="2468880"/>
            <a:ext cx="2487168" cy="1508760"/>
          </a:xfrm>
          <a:prstGeom prst="rect">
            <a:avLst/>
          </a:prstGeom>
          <a:solidFill>
            <a:srgbClr val="16294A"/>
          </a:solidFill>
          <a:ln w="12700">
            <a:solidFill>
              <a:srgbClr val="27436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74320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직무연수 계획안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3401568"/>
            <a:ext cx="2084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0C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나눠 드린 내부 문서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172968" y="29718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465576" y="2468880"/>
            <a:ext cx="2487168" cy="1508760"/>
          </a:xfrm>
          <a:prstGeom prst="rect">
            <a:avLst/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66744" y="274320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안내할 내용 골라내기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66744" y="3401568"/>
            <a:ext cx="2084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3A1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사람이 판단하는 단 한 단계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952744" y="29718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245352" y="2468880"/>
            <a:ext cx="2487168" cy="1508760"/>
          </a:xfrm>
          <a:prstGeom prst="rect">
            <a:avLst/>
          </a:prstGeom>
          <a:solidFill>
            <a:srgbClr val="16294A"/>
          </a:solidFill>
          <a:ln w="12700">
            <a:solidFill>
              <a:srgbClr val="2743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274320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안내문·페이지 제작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46520" y="3401568"/>
            <a:ext cx="2084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0C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① ②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732520" y="29718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025128" y="2468880"/>
            <a:ext cx="2487168" cy="1508760"/>
          </a:xfrm>
          <a:prstGeom prst="rect">
            <a:avLst/>
          </a:prstGeom>
          <a:solidFill>
            <a:srgbClr val="16294A"/>
          </a:solidFill>
          <a:ln w="12700">
            <a:solidFill>
              <a:srgbClr val="27436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26296" y="274320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 게시 · 접수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226296" y="3401568"/>
            <a:ext cx="2084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0C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· Supabase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85800" y="4434840"/>
            <a:ext cx="108200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3CA9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 단계 중 사람이 직접 판단해야 하는 것은 두 번째 하나뿐입니다.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685800" y="489204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6C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이번 연수의 무게중심도 여기에 있습니다. 나머지는 AI와 도구가 처리합니다.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진행 순서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120분을 이렇게 씁니다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813816" y="212140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18:00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618488" y="212140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여는 이야기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813048" y="212140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 결과물 시연과 목표 확인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13816" y="267004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18:10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618488" y="267004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813048" y="267004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 가지 도구와 전체 흐름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85800" y="3182112"/>
            <a:ext cx="5230368" cy="47548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3816" y="321868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18:18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618488" y="321868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 · 공개 판단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813048" y="321868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계획안에서 안내할 내용만 골라내기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13816" y="376732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18:28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618488" y="376732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2 · 안내문 정리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3813048" y="376732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①로 항목별 뼈대 뽑기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13816" y="431596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18:40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18488" y="431596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3 · 이미지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813048" y="431596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포스터 업로드와 주소 확보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0" y="212140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18:48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205472" y="212140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휴식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400032" y="212140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계정·파일 문제 개별 지원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272784" y="2633472"/>
            <a:ext cx="5230368" cy="475488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0" y="267004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18:56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205472" y="267004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 · 바이브코딩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400032" y="267004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②로 연수 안내 페이지 생성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0" y="321868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19:16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205472" y="321868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5 · 접수 연결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9400032" y="321868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 테이블과 신청 폼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00800" y="376732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19:33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205472" y="376732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6 · 배포와 감시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9400032" y="376732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 게시, 주소 발급, 감시 등록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400800" y="4315968"/>
            <a:ext cx="7863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19:52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7205472" y="431596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마무리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9400032" y="431596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 전 확인, 응용 과제 안내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685800" y="5669280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진행 속도에 따라 실습 시간은 조정됩니다. 늦어지면 완성본 파일을 받아 다음 단계에 바로 합류합니다.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계획안에서 '안내할 것'만 골라내기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유일하게 사람이 직접 판단하는 단계입니다 · 10분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286000"/>
            <a:ext cx="5029200" cy="2743200"/>
          </a:xfrm>
          <a:prstGeom prst="rect">
            <a:avLst/>
          </a:prstGeom>
          <a:solidFill>
            <a:srgbClr val="F3F7F4"/>
          </a:solidFill>
          <a:ln w="9525">
            <a:solidFill>
              <a:srgbClr val="C6DAC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4984" y="2523744"/>
            <a:ext cx="4370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6B4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남길 것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14984" y="2999232"/>
            <a:ext cx="437083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연수명 · 일시 · 소요 시간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대상과 인원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무엇을 만드는지 · 결과물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사전 준비물 · 진행 순서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2F554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문의처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73952" y="2286000"/>
            <a:ext cx="5029200" cy="2743200"/>
          </a:xfrm>
          <a:prstGeom prst="rect">
            <a:avLst/>
          </a:prstGeom>
          <a:solidFill>
            <a:srgbClr val="FBF4F3"/>
          </a:solidFill>
          <a:ln w="9525">
            <a:solidFill>
              <a:srgbClr val="E0C4C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03136" y="2523744"/>
            <a:ext cx="4370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428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덜어낼 것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03136" y="2999232"/>
            <a:ext cx="437083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 내부 운영 원칙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지연 시 시연으로 대체한다는 계획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완성본 배포 등 낙오 방지 방안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장소·장비 요건, 예산 사항</a:t>
            </a:r>
            <a:endParaRPr lang="en-US" sz="14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4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참석자 명단 · 담당자 개인 휴대전화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5303520"/>
            <a:ext cx="1082009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8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판단 기준 — “이 문장을 읽고 참석자가 할 일이 생기는가?”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85800" y="5705856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8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안내라면 이렇게 묻습니다 — “이 문장이 시 홈페이지 공고문에 그대로 실려도 괜찮은가?”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420624"/>
            <a:ext cx="1207008" cy="384048"/>
          </a:xfrm>
          <a:prstGeom prst="roundRect">
            <a:avLst>
              <a:gd name="adj" fmla="val 14286"/>
            </a:avLst>
          </a:prstGeom>
          <a:solidFill>
            <a:srgbClr val="BE9F5E"/>
          </a:solidFill>
          <a:ln w="12700">
            <a:solidFill>
              <a:srgbClr val="BE9F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2062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932688"/>
            <a:ext cx="108200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A152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① — 안내문 정리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85800" y="1609344"/>
            <a:ext cx="108200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공문 말투를 주민이 알아듣는 말로 바꿉니다 · 12분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148840"/>
            <a:ext cx="6858000" cy="4023360"/>
          </a:xfrm>
          <a:prstGeom prst="rect">
            <a:avLst/>
          </a:prstGeom>
          <a:solidFill>
            <a:srgbClr val="0A1524"/>
          </a:solidFill>
          <a:ln w="12700">
            <a:solidFill>
              <a:srgbClr val="1C3B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27685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①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05256" y="2624328"/>
            <a:ext cx="6419088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아래는 우리 부서 직무연수 계획안에서 참석자에게 안내할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부분만 추린 내용이야. 이걸 부서 직원이 읽을 연수 안내문으로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정리해줘.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아래 순서로 항목을 나눠줘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한 줄 요약(30자 이내) / 누가 듣는 연수인가 / 무엇을 만들게 되나 /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언제 어디서 하나 / 무엇을 준비해 와야 하나 / 어떻게 진행되나 / 문의처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공문 말투를 읽는 사람의 말로 바꿔줘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3. 한 문장에 한 가지 정보만 담아줘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4. 계획안에 없는 내용은 절대 지어내지 말고,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빠진 항목은 '계획안에 없음'이라고 적어줘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5. 준비물은 하나씩 체크할 수 있게 목록으로 만들어줘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--- 계획안 내용 ---</a:t>
            </a:r>
            <a:endParaRPr lang="en-US" sz="12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CE3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(여기에 실습 1에서 정리한 내용을 붙여넣기)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09560" y="2148840"/>
            <a:ext cx="3596335" cy="1828800"/>
          </a:xfrm>
          <a:prstGeom prst="rect">
            <a:avLst/>
          </a:prstGeom>
          <a:solidFill>
            <a:srgbClr val="FBF4F3"/>
          </a:solidFill>
          <a:ln w="9525">
            <a:solidFill>
              <a:srgbClr val="E0C4C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2377440"/>
            <a:ext cx="3047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428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4번과 5번이 핵심입니다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83880" y="2788920"/>
            <a:ext cx="304769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6E3B3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AI는 문장을 매끄럽게 다듬는 과정에서 계획안에 없는 날짜나 조건을 만들어 낼 수 있습니다.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909560" y="4160520"/>
            <a:ext cx="3596335" cy="2011680"/>
          </a:xfrm>
          <a:prstGeom prst="rect">
            <a:avLst/>
          </a:prstGeom>
          <a:solidFill>
            <a:srgbClr val="F5F4F0"/>
          </a:solidFill>
          <a:ln w="9525">
            <a:solidFill>
              <a:srgbClr val="D8D5C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83880" y="4389120"/>
            <a:ext cx="3047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9F5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결과가 나오면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183880" y="4754880"/>
            <a:ext cx="304769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원문과 한 항목씩 대조한다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'계획안에 없음'은 직접 채우거나 뺀다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654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어색하면 “더 쉬운 말로”라고 다시 지시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포천시 교육정책과 직무연수 교육자료</dc:title>
  <dc:subject>PptxGenJS Presentation</dc:subject>
  <dc:creator>포천시청소년재단 인재육성실</dc:creator>
  <cp:lastModifiedBy>포천시청소년재단 인재육성실</cp:lastModifiedBy>
  <cp:revision>1</cp:revision>
  <dcterms:created xsi:type="dcterms:W3CDTF">2026-07-29T04:30:21Z</dcterms:created>
  <dcterms:modified xsi:type="dcterms:W3CDTF">2026-07-29T04:30:21Z</dcterms:modified>
</cp:coreProperties>
</file>